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  <p:sldMasterId id="2147483668" r:id="rId3"/>
    <p:sldMasterId id="2147483678" r:id="rId4"/>
  </p:sldMasterIdLst>
  <p:notesMasterIdLst>
    <p:notesMasterId r:id="rId16"/>
  </p:notesMasterIdLst>
  <p:sldIdLst>
    <p:sldId id="262" r:id="rId5"/>
    <p:sldId id="257" r:id="rId6"/>
    <p:sldId id="259" r:id="rId7"/>
    <p:sldId id="267" r:id="rId8"/>
    <p:sldId id="268" r:id="rId9"/>
    <p:sldId id="270" r:id="rId10"/>
    <p:sldId id="299" r:id="rId11"/>
    <p:sldId id="305" r:id="rId12"/>
    <p:sldId id="303" r:id="rId13"/>
    <p:sldId id="304" r:id="rId14"/>
    <p:sldId id="26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188" autoAdjust="0"/>
  </p:normalViewPr>
  <p:slideViewPr>
    <p:cSldViewPr snapToGrid="0" snapToObjects="1">
      <p:cViewPr>
        <p:scale>
          <a:sx n="100" d="100"/>
          <a:sy n="100" d="100"/>
        </p:scale>
        <p:origin x="-32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50F56-056B-3D46-BB1E-09D00B7A7B0F}" type="datetimeFigureOut">
              <a:rPr lang="en-US" smtClean="0"/>
              <a:t>8/31/17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18986-2758-0148-8401-B030045C1D4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99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18986-2758-0148-8401-B030045C1D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57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18986-2758-0148-8401-B030045C1D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57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18986-2758-0148-8401-B030045C1D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3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Tunisia is the leader country in Africa when it comes to organic production and exports. For more than a decade, the Tunisian government has promoted organic agriculture development through a comprehensive set of measures, such as the inclusion of organic options in agricultural education programs.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18986-2758-0148-8401-B030045C1D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67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ToT: Training</a:t>
            </a:r>
            <a:r>
              <a:rPr lang="en-US" baseline="0" dirty="0" smtClean="0"/>
              <a:t> </a:t>
            </a:r>
            <a:r>
              <a:rPr lang="en-US" baseline="0" dirty="0" smtClean="0"/>
              <a:t>of trainers.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18986-2758-0148-8401-B030045C1D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57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18986-2758-0148-8401-B030045C1D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1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1293068" y="4696190"/>
            <a:ext cx="206641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203002" y="3749855"/>
            <a:ext cx="5043233" cy="47725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5pPr marL="1828800" indent="0" algn="l">
              <a:buNone/>
              <a:defRPr/>
            </a:lvl5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1203002" y="2023824"/>
            <a:ext cx="5629585" cy="158271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3600" b="1"/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203002" y="5324748"/>
            <a:ext cx="3558125" cy="433699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 smtClean="0"/>
              <a:t>Name |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437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9493" y="243934"/>
            <a:ext cx="7647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 b="1"/>
            </a:lvl1pPr>
          </a:lstStyle>
          <a:p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749300" y="1724025"/>
            <a:ext cx="2475614" cy="4078000"/>
          </a:xfrm>
          <a:prstGeom prst="rect">
            <a:avLst/>
          </a:prstGeom>
        </p:spPr>
        <p:txBody>
          <a:bodyPr vert="horz"/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349428" y="1724025"/>
            <a:ext cx="5047681" cy="4078000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706" y="6377941"/>
            <a:ext cx="5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5447A0-53F5-A642-8614-F3F890D89D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4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9493" y="243934"/>
            <a:ext cx="7647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 b="1"/>
            </a:lvl1pPr>
          </a:lstStyle>
          <a:p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749299" y="1724025"/>
            <a:ext cx="5339437" cy="4078000"/>
          </a:xfrm>
          <a:prstGeom prst="rect">
            <a:avLst/>
          </a:prstGeom>
        </p:spPr>
        <p:txBody>
          <a:bodyPr vert="horz"/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194574" y="1724025"/>
            <a:ext cx="2202535" cy="4078000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706" y="6377941"/>
            <a:ext cx="5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5447A0-53F5-A642-8614-F3F890D89D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84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9493" y="243934"/>
            <a:ext cx="7647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 b="1"/>
            </a:lvl1pPr>
          </a:lstStyle>
          <a:p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3057671" y="1724025"/>
            <a:ext cx="5339437" cy="4078000"/>
          </a:xfrm>
          <a:prstGeom prst="rect">
            <a:avLst/>
          </a:prstGeom>
        </p:spPr>
        <p:txBody>
          <a:bodyPr vert="horz"/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49493" y="1724025"/>
            <a:ext cx="2202535" cy="4078000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706" y="6377941"/>
            <a:ext cx="5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5447A0-53F5-A642-8614-F3F890D89D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887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9493" y="243934"/>
            <a:ext cx="7647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 b="1"/>
            </a:lvl1pPr>
          </a:lstStyle>
          <a:p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749299" y="1724025"/>
            <a:ext cx="3726981" cy="4078000"/>
          </a:xfrm>
          <a:prstGeom prst="rect">
            <a:avLst/>
          </a:prstGeom>
        </p:spPr>
        <p:txBody>
          <a:bodyPr vert="horz"/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49493" y="5914081"/>
            <a:ext cx="3726787" cy="460676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10" name="Media Placeholder 5"/>
          <p:cNvSpPr>
            <a:spLocks noGrp="1"/>
          </p:cNvSpPr>
          <p:nvPr>
            <p:ph type="media" sz="quarter" idx="13" hasCustomPrompt="1"/>
          </p:nvPr>
        </p:nvSpPr>
        <p:spPr>
          <a:xfrm>
            <a:off x="4670128" y="1724025"/>
            <a:ext cx="3726981" cy="4078000"/>
          </a:xfrm>
          <a:prstGeom prst="rect">
            <a:avLst/>
          </a:prstGeom>
        </p:spPr>
        <p:txBody>
          <a:bodyPr vert="horz"/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128" y="5914081"/>
            <a:ext cx="3491767" cy="460676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706" y="6377941"/>
            <a:ext cx="5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5447A0-53F5-A642-8614-F3F890D89D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6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9493" y="243934"/>
            <a:ext cx="7647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 b="1"/>
            </a:lvl1pPr>
          </a:lstStyle>
          <a:p>
            <a:endParaRPr lang="en-US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749300" y="1618592"/>
            <a:ext cx="7648575" cy="455043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706" y="6377941"/>
            <a:ext cx="5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5447A0-53F5-A642-8614-F3F890D89D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45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9300" y="504253"/>
            <a:ext cx="3733206" cy="504253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38148" y="504252"/>
            <a:ext cx="3758961" cy="2278479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638148" y="2952998"/>
            <a:ext cx="3758961" cy="259378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9300" y="5702420"/>
            <a:ext cx="7647809" cy="460676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706" y="6377941"/>
            <a:ext cx="5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5447A0-53F5-A642-8614-F3F890D89D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8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 rot="10800000">
            <a:off x="753795" y="2911285"/>
            <a:ext cx="994712" cy="1031058"/>
          </a:xfrm>
          <a:custGeom>
            <a:avLst/>
            <a:gdLst>
              <a:gd name="connsiteX0" fmla="*/ 0 w 1152627"/>
              <a:gd name="connsiteY0" fmla="*/ 1031058 h 1031058"/>
              <a:gd name="connsiteX1" fmla="*/ 1152627 w 1152627"/>
              <a:gd name="connsiteY1" fmla="*/ 1018484 h 1031058"/>
              <a:gd name="connsiteX2" fmla="*/ 1140053 w 1152627"/>
              <a:gd name="connsiteY2" fmla="*/ 0 h 103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2627" h="1031058">
                <a:moveTo>
                  <a:pt x="0" y="1031058"/>
                </a:moveTo>
                <a:lnTo>
                  <a:pt x="1152627" y="1018484"/>
                </a:lnTo>
                <a:lnTo>
                  <a:pt x="1140053" y="0"/>
                </a:lnTo>
              </a:path>
            </a:pathLst>
          </a:custGeom>
          <a:ln w="111125" cap="flat" cmpd="sng">
            <a:solidFill>
              <a:srgbClr val="203150"/>
            </a:solidFill>
            <a:miter lim="800000"/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251150" y="3353278"/>
            <a:ext cx="5715667" cy="1443037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b="1" baseline="0"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337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8418" y="1999697"/>
            <a:ext cx="5594586" cy="899847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 b="1" baseline="0"/>
            </a:lvl1pPr>
          </a:lstStyle>
          <a:p>
            <a:r>
              <a:rPr lang="en-GB" dirty="0" smtClean="0"/>
              <a:t>Add ‘thank you’ message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8419" y="2894402"/>
            <a:ext cx="6400800" cy="46242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err="1" smtClean="0"/>
              <a:t>email@email.com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128419" y="4720259"/>
            <a:ext cx="5427662" cy="471487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200" baseline="0">
                <a:solidFill>
                  <a:schemeClr val="tx2"/>
                </a:solidFill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smtClean="0"/>
              <a:t>Name | Location</a:t>
            </a:r>
          </a:p>
        </p:txBody>
      </p:sp>
    </p:spTree>
    <p:extLst>
      <p:ext uri="{BB962C8B-B14F-4D97-AF65-F5344CB8AC3E}">
        <p14:creationId xmlns:p14="http://schemas.microsoft.com/office/powerpoint/2010/main" val="2909583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vers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1193995" y="3650157"/>
            <a:ext cx="562958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193995" y="5725451"/>
            <a:ext cx="25204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93995" y="3831327"/>
            <a:ext cx="5043233" cy="1263486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5pPr marL="1828800" indent="0" algn="l">
              <a:buNone/>
              <a:defRPr/>
            </a:lvl5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1193995" y="1947332"/>
            <a:ext cx="5629585" cy="1632518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3600" b="1"/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93995" y="5291753"/>
            <a:ext cx="3558125" cy="385766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sz="1200" dirty="0" smtClean="0"/>
              <a:t>Name |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71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1148963" y="4106943"/>
            <a:ext cx="562958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48963" y="4848223"/>
            <a:ext cx="3558125" cy="367296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 smtClean="0"/>
              <a:t>Name | Location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48963" y="1971427"/>
            <a:ext cx="5629585" cy="1562562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3600" b="1"/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749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 rot="10800000">
            <a:off x="753795" y="2911285"/>
            <a:ext cx="994712" cy="1031058"/>
          </a:xfrm>
          <a:custGeom>
            <a:avLst/>
            <a:gdLst>
              <a:gd name="connsiteX0" fmla="*/ 0 w 1152627"/>
              <a:gd name="connsiteY0" fmla="*/ 1031058 h 1031058"/>
              <a:gd name="connsiteX1" fmla="*/ 1152627 w 1152627"/>
              <a:gd name="connsiteY1" fmla="*/ 1018484 h 1031058"/>
              <a:gd name="connsiteX2" fmla="*/ 1140053 w 1152627"/>
              <a:gd name="connsiteY2" fmla="*/ 0 h 103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2627" h="1031058">
                <a:moveTo>
                  <a:pt x="0" y="1031058"/>
                </a:moveTo>
                <a:lnTo>
                  <a:pt x="1152627" y="1018484"/>
                </a:lnTo>
                <a:lnTo>
                  <a:pt x="1140053" y="0"/>
                </a:lnTo>
              </a:path>
            </a:pathLst>
          </a:custGeom>
          <a:ln w="111125" cap="flat" cmpd="sng">
            <a:solidFill>
              <a:srgbClr val="203150"/>
            </a:solidFill>
            <a:miter lim="800000"/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251150" y="3353278"/>
            <a:ext cx="5715667" cy="1443037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b="1" baseline="0"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18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section 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 rot="10800000">
            <a:off x="753795" y="2911285"/>
            <a:ext cx="994712" cy="1031058"/>
          </a:xfrm>
          <a:custGeom>
            <a:avLst/>
            <a:gdLst>
              <a:gd name="connsiteX0" fmla="*/ 0 w 1152627"/>
              <a:gd name="connsiteY0" fmla="*/ 1031058 h 1031058"/>
              <a:gd name="connsiteX1" fmla="*/ 1152627 w 1152627"/>
              <a:gd name="connsiteY1" fmla="*/ 1018484 h 1031058"/>
              <a:gd name="connsiteX2" fmla="*/ 1140053 w 1152627"/>
              <a:gd name="connsiteY2" fmla="*/ 0 h 103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2627" h="1031058">
                <a:moveTo>
                  <a:pt x="0" y="1031058"/>
                </a:moveTo>
                <a:lnTo>
                  <a:pt x="1152627" y="1018484"/>
                </a:lnTo>
                <a:lnTo>
                  <a:pt x="1140053" y="0"/>
                </a:lnTo>
              </a:path>
            </a:pathLst>
          </a:custGeom>
          <a:ln w="111125" cap="flat" cmpd="sng">
            <a:solidFill>
              <a:srgbClr val="203150"/>
            </a:solidFill>
            <a:miter lim="800000"/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251150" y="3947766"/>
            <a:ext cx="5715667" cy="14430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b="1" baseline="0"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251151" y="3348555"/>
            <a:ext cx="4865688" cy="541338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 b="1" baseline="0">
                <a:solidFill>
                  <a:srgbClr val="687097"/>
                </a:solidFill>
                <a:latin typeface="+mj-lt"/>
              </a:defRPr>
            </a:lvl1pPr>
          </a:lstStyle>
          <a:p>
            <a:pPr lvl="0"/>
            <a:r>
              <a:rPr lang="en-US" dirty="0" smtClean="0">
                <a:latin typeface="+mj-lt"/>
              </a:rPr>
              <a:t>SECTION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118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 rot="10800000">
            <a:off x="726774" y="2927190"/>
            <a:ext cx="994712" cy="1031058"/>
          </a:xfrm>
          <a:custGeom>
            <a:avLst/>
            <a:gdLst>
              <a:gd name="connsiteX0" fmla="*/ 0 w 1152627"/>
              <a:gd name="connsiteY0" fmla="*/ 1031058 h 1031058"/>
              <a:gd name="connsiteX1" fmla="*/ 1152627 w 1152627"/>
              <a:gd name="connsiteY1" fmla="*/ 1018484 h 1031058"/>
              <a:gd name="connsiteX2" fmla="*/ 1140053 w 1152627"/>
              <a:gd name="connsiteY2" fmla="*/ 0 h 103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2627" h="1031058">
                <a:moveTo>
                  <a:pt x="0" y="1031058"/>
                </a:moveTo>
                <a:lnTo>
                  <a:pt x="1152627" y="1018484"/>
                </a:lnTo>
                <a:lnTo>
                  <a:pt x="1140053" y="0"/>
                </a:lnTo>
              </a:path>
            </a:pathLst>
          </a:custGeom>
          <a:ln w="111125" cap="flat" cmpd="sng">
            <a:solidFill>
              <a:srgbClr val="203150"/>
            </a:solidFill>
            <a:miter lim="800000"/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224129" y="3963671"/>
            <a:ext cx="5715667" cy="14430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b="1" baseline="0"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224130" y="3361790"/>
            <a:ext cx="4865688" cy="541338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 b="1" baseline="0">
                <a:solidFill>
                  <a:srgbClr val="687097"/>
                </a:solidFill>
                <a:latin typeface="+mj-lt"/>
              </a:defRPr>
            </a:lvl1pPr>
          </a:lstStyle>
          <a:p>
            <a:pPr lvl="0"/>
            <a:r>
              <a:rPr lang="en-US" dirty="0" smtClean="0">
                <a:latin typeface="+mj-lt"/>
              </a:rPr>
              <a:t>SECTION #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24129" y="5450287"/>
            <a:ext cx="5715667" cy="478998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2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9493" y="243934"/>
            <a:ext cx="7647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706" y="6377941"/>
            <a:ext cx="5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5447A0-53F5-A642-8614-F3F890D89D6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49493" y="1651000"/>
            <a:ext cx="7648382" cy="45942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 dirty="0" smtClean="0"/>
              <a:t>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96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9493" y="243934"/>
            <a:ext cx="7647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49300" y="1668463"/>
            <a:ext cx="7648575" cy="4532312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tx2"/>
              </a:buClr>
              <a:buSzPct val="70000"/>
              <a:buFont typeface="Wingdings" charset="2"/>
              <a:buChar char="v"/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706" y="6377941"/>
            <a:ext cx="5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5447A0-53F5-A642-8614-F3F890D89D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78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9493" y="243934"/>
            <a:ext cx="7647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749300" y="1724025"/>
            <a:ext cx="7648575" cy="4078000"/>
          </a:xfrm>
          <a:prstGeom prst="rect">
            <a:avLst/>
          </a:prstGeom>
        </p:spPr>
        <p:txBody>
          <a:bodyPr vert="horz"/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49300" y="5926138"/>
            <a:ext cx="7194550" cy="560387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sz="1200"/>
            </a:lvl1pPr>
          </a:lstStyle>
          <a:p>
            <a:pPr lvl="0"/>
            <a:r>
              <a:rPr lang="en-US" sz="1200" dirty="0" smtClean="0"/>
              <a:t>Caption / content here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706" y="6377941"/>
            <a:ext cx="5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5447A0-53F5-A642-8614-F3F890D89D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47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theme" Target="../theme/theme2.xml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.xml"/><Relationship Id="rId1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4.xml"/><Relationship Id="rId3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48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97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18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80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25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3001" y="2023824"/>
            <a:ext cx="7297457" cy="1582715"/>
          </a:xfrm>
        </p:spPr>
        <p:txBody>
          <a:bodyPr/>
          <a:lstStyle/>
          <a:p>
            <a:r>
              <a:rPr lang="en-US" sz="3200" dirty="0" smtClean="0"/>
              <a:t>Public support to organic vocational training and academic programs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9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challenges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5447A0-53F5-A642-8614-F3F890D89D6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6100" y="1562100"/>
            <a:ext cx="7988299" cy="4594225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1900" dirty="0" smtClean="0"/>
              <a:t>Lack of initial qualified organic teachers at the start is a bottleneck. Few people that have studied OA abroad.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1900" dirty="0" smtClean="0"/>
              <a:t>Policy makers can make top-down decisions that agricultural universities should switch to more pro-organic curriculum. However can face resistance from the university staff if those have taught conventional agriculture their whole life (e.g. Kerala). Change may take a generation time.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1900" dirty="0" smtClean="0"/>
              <a:t>Vocational training must meet the needs of the farmers (needs assessment recommended).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1900" dirty="0" smtClean="0"/>
              <a:t>Large-scale vocational training programs may lack sufficient qualified organic trainers. Need to start with a ToT phase.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endParaRPr lang="en-US" sz="1900" dirty="0" smtClean="0"/>
          </a:p>
          <a:p>
            <a:pPr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1800" dirty="0" smtClean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endParaRPr lang="en-US" sz="1900" dirty="0" smtClean="0"/>
          </a:p>
        </p:txBody>
      </p:sp>
    </p:spTree>
    <p:extLst>
      <p:ext uri="{BB962C8B-B14F-4D97-AF65-F5344CB8AC3E}">
        <p14:creationId xmlns:p14="http://schemas.microsoft.com/office/powerpoint/2010/main" val="4277718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your attention!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 smtClean="0"/>
              <a:t>Complete policy toolkit available at </a:t>
            </a:r>
            <a:r>
              <a:rPr lang="en-US" sz="1600" dirty="0" err="1" smtClean="0"/>
              <a:t>www.ifoam.bio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6250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1150" y="3353278"/>
            <a:ext cx="6813350" cy="1443037"/>
          </a:xfrm>
        </p:spPr>
        <p:txBody>
          <a:bodyPr/>
          <a:lstStyle/>
          <a:p>
            <a:r>
              <a:rPr lang="en-US" dirty="0" smtClean="0"/>
              <a:t>Political justification for supporting </a:t>
            </a:r>
            <a:r>
              <a:rPr lang="en-US" dirty="0"/>
              <a:t>organic vocational training and academic programs</a:t>
            </a:r>
          </a:p>
        </p:txBody>
      </p:sp>
    </p:spTree>
    <p:extLst>
      <p:ext uri="{BB962C8B-B14F-4D97-AF65-F5344CB8AC3E}">
        <p14:creationId xmlns:p14="http://schemas.microsoft.com/office/powerpoint/2010/main" val="409771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492" y="243934"/>
            <a:ext cx="7823007" cy="1143000"/>
          </a:xfrm>
        </p:spPr>
        <p:txBody>
          <a:bodyPr/>
          <a:lstStyle/>
          <a:p>
            <a:r>
              <a:rPr lang="en-US" dirty="0" smtClean="0"/>
              <a:t>Building national organic knowledge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5447A0-53F5-A642-8614-F3F890D89D6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1900" dirty="0" smtClean="0"/>
              <a:t>Organic Agriculture (OA) </a:t>
            </a:r>
            <a:r>
              <a:rPr lang="en-US" sz="1900" dirty="0" smtClean="0"/>
              <a:t>is knowledge-intensive.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1900" dirty="0" smtClean="0"/>
              <a:t>Past decades of agricultural education have focused on conventional methods.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1900" dirty="0" smtClean="0"/>
              <a:t>Need to develop organic agronomy and animal husbandry knowledge to accompany sector growth.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1900" dirty="0" smtClean="0"/>
              <a:t>Organic knowledge also benefits 			       conventional farmers who seek 							      to increase sustainability.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endParaRPr lang="en-US" sz="1900" dirty="0" smtClean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endParaRPr lang="en-US" sz="2900" dirty="0" smtClean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endParaRPr lang="en-US" sz="19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19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1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666" y="3784600"/>
            <a:ext cx="3115733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79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1150" y="3353278"/>
            <a:ext cx="7118150" cy="1443037"/>
          </a:xfrm>
        </p:spPr>
        <p:txBody>
          <a:bodyPr/>
          <a:lstStyle/>
          <a:p>
            <a:r>
              <a:rPr lang="en-US" dirty="0" smtClean="0"/>
              <a:t>Possible ways to support organic </a:t>
            </a:r>
            <a:r>
              <a:rPr lang="en-US" dirty="0"/>
              <a:t>vocational training and academic programs</a:t>
            </a:r>
          </a:p>
        </p:txBody>
      </p:sp>
    </p:spTree>
    <p:extLst>
      <p:ext uri="{BB962C8B-B14F-4D97-AF65-F5344CB8AC3E}">
        <p14:creationId xmlns:p14="http://schemas.microsoft.com/office/powerpoint/2010/main" val="138107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492" y="243934"/>
            <a:ext cx="8102407" cy="1143000"/>
          </a:xfrm>
        </p:spPr>
        <p:txBody>
          <a:bodyPr/>
          <a:lstStyle/>
          <a:p>
            <a:r>
              <a:rPr lang="en-US" dirty="0" smtClean="0"/>
              <a:t>Supporting organic education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5447A0-53F5-A642-8614-F3F890D89D6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400" y="1412334"/>
            <a:ext cx="8168265" cy="4889500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dirty="0" smtClean="0"/>
              <a:t>Ideal scenario: mainstream OA through compulsory courses in all </a:t>
            </a:r>
            <a:r>
              <a:rPr lang="en-US" dirty="0" smtClean="0"/>
              <a:t>agricultural </a:t>
            </a:r>
            <a:r>
              <a:rPr lang="en-US" dirty="0" smtClean="0"/>
              <a:t>education programs + offer specialized OA diplomas &amp; degrees.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dirty="0" smtClean="0"/>
              <a:t>Special OA department within existing universities ensure stable pool of OA experts.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dirty="0" smtClean="0"/>
              <a:t>Offer whole OA MSc degrees and diploma degrees OR offer some optional OA specialization in regular agricultural degrees.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dirty="0" smtClean="0"/>
              <a:t>Cooperation between various universities to offer a degree program in OA (e.g. in the EU, there are 2 such programs).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dirty="0" smtClean="0"/>
              <a:t>Provide funding/grants to organic vocational training programs run by NGOs. Finance OA training for people who are already agricultural professionals (e.g. staff of extension service, university lecturers).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dirty="0" smtClean="0"/>
              <a:t>Fund projects to develop OA curriculum.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94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1150" y="3353278"/>
            <a:ext cx="6585747" cy="1443037"/>
          </a:xfrm>
        </p:spPr>
        <p:txBody>
          <a:bodyPr/>
          <a:lstStyle/>
          <a:p>
            <a:r>
              <a:rPr lang="en-US" dirty="0" smtClean="0"/>
              <a:t>Country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26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Switzerland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9493" y="2999834"/>
            <a:ext cx="7648575" cy="3527966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1900" dirty="0" smtClean="0"/>
              <a:t>All agricultural schools offer a course on OA since 1996.</a:t>
            </a:r>
          </a:p>
          <a:p>
            <a:pPr>
              <a:spcAft>
                <a:spcPts val="2400"/>
              </a:spcAft>
            </a:pPr>
            <a:r>
              <a:rPr lang="en-US" sz="1900" dirty="0" smtClean="0"/>
              <a:t>Nowadays, a 2-day course on </a:t>
            </a:r>
            <a:r>
              <a:rPr lang="en-US" sz="1900" dirty="0" smtClean="0"/>
              <a:t>Organic Farming </a:t>
            </a:r>
            <a:r>
              <a:rPr lang="en-US" sz="1900" dirty="0" smtClean="0"/>
              <a:t>is mandatory for every agricultural student/apprentice and optional OA specializations are always available.</a:t>
            </a:r>
          </a:p>
          <a:p>
            <a:pPr>
              <a:spcAft>
                <a:spcPts val="2400"/>
              </a:spcAft>
            </a:pPr>
            <a:r>
              <a:rPr lang="en-US" sz="1900" dirty="0" smtClean="0"/>
              <a:t>1 </a:t>
            </a:r>
            <a:r>
              <a:rPr lang="en-US" sz="1900" dirty="0"/>
              <a:t>specialized </a:t>
            </a:r>
            <a:r>
              <a:rPr lang="en-US" sz="1900" dirty="0" smtClean="0"/>
              <a:t>OA vocational </a:t>
            </a:r>
            <a:r>
              <a:rPr lang="en-US" sz="1900" dirty="0"/>
              <a:t>school for (future) organic </a:t>
            </a:r>
            <a:r>
              <a:rPr lang="en-US" sz="1900" dirty="0" smtClean="0"/>
              <a:t>famers.</a:t>
            </a:r>
          </a:p>
          <a:p>
            <a:pPr>
              <a:spcAft>
                <a:spcPts val="2400"/>
              </a:spcAft>
            </a:pPr>
            <a:r>
              <a:rPr lang="en-US" sz="1900" dirty="0" smtClean="0"/>
              <a:t>Concept for OA education always in further development (lead by FiBL and Biosuisse).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5447A0-53F5-A642-8614-F3F890D89D6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 descr="The world Food System center within the ETH Zurich University organised a Summer School on organic farming. The one in 2016 took place from 07-21 August, at the Gut Rheinau organic farm in Switzerland.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347041"/>
            <a:ext cx="3774065" cy="232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80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Tunisia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5447A0-53F5-A642-8614-F3F890D89D6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49300" y="1592263"/>
            <a:ext cx="7648575" cy="4532312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 smtClean="0"/>
              <a:t>Compulsory OA courses at all higher agronomic institutes.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MSc degree programs in Sustainable &amp; Organic Agriculture offered in several higher institutions (combine education &amp; research purposes).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A diploma program in OA jointly conducted by </a:t>
            </a:r>
            <a:r>
              <a:rPr lang="en-US" dirty="0"/>
              <a:t>the Agricultural Investment Promotion Agency and AVFA, the Agriculture Training and Extension </a:t>
            </a:r>
            <a:r>
              <a:rPr lang="en-US" dirty="0" smtClean="0"/>
              <a:t>Agency.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566074"/>
            <a:ext cx="2717800" cy="18118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806" y="4566073"/>
            <a:ext cx="3520200" cy="18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6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1150" y="3353278"/>
            <a:ext cx="6585747" cy="1443037"/>
          </a:xfrm>
        </p:spPr>
        <p:txBody>
          <a:bodyPr/>
          <a:lstStyle/>
          <a:p>
            <a:r>
              <a:rPr lang="en-US" dirty="0" smtClean="0"/>
              <a:t>Pitfalls and challenges of this form of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47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olicyToolkit_PPT_4-3Ratio_TEMPLATE">
  <a:themeElements>
    <a:clrScheme name="Custom 2">
      <a:dk1>
        <a:srgbClr val="203150"/>
      </a:dk1>
      <a:lt1>
        <a:sysClr val="window" lastClr="FFFFFF"/>
      </a:lt1>
      <a:dk2>
        <a:srgbClr val="687097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ction Title">
  <a:themeElements>
    <a:clrScheme name="Custom 2">
      <a:dk1>
        <a:srgbClr val="203150"/>
      </a:dk1>
      <a:lt1>
        <a:sysClr val="window" lastClr="FFFFFF"/>
      </a:lt1>
      <a:dk2>
        <a:srgbClr val="687097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ntent">
  <a:themeElements>
    <a:clrScheme name="Custom 2">
      <a:dk1>
        <a:srgbClr val="203150"/>
      </a:dk1>
      <a:lt1>
        <a:sysClr val="window" lastClr="FFFFFF"/>
      </a:lt1>
      <a:dk2>
        <a:srgbClr val="687097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ank you slide">
  <a:themeElements>
    <a:clrScheme name="Custom 2">
      <a:dk1>
        <a:srgbClr val="203150"/>
      </a:dk1>
      <a:lt1>
        <a:sysClr val="window" lastClr="FFFFFF"/>
      </a:lt1>
      <a:dk2>
        <a:srgbClr val="687097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PolicyToolkit_PPT_4-3Ratio_TEMPLATE.potx</Template>
  <TotalTime>0</TotalTime>
  <Words>512</Words>
  <Application>Microsoft Macintosh PowerPoint</Application>
  <PresentationFormat>Bildschirmpräsentation (4:3)</PresentationFormat>
  <Paragraphs>50</Paragraphs>
  <Slides>11</Slides>
  <Notes>6</Notes>
  <HiddenSlides>0</HiddenSlides>
  <MMClips>0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PolicyToolkit_PPT_4-3Ratio_TEMPLATE</vt:lpstr>
      <vt:lpstr>Section Title</vt:lpstr>
      <vt:lpstr>Content</vt:lpstr>
      <vt:lpstr>Thank you slide</vt:lpstr>
      <vt:lpstr>Public support to organic vocational training and academic programs</vt:lpstr>
      <vt:lpstr>PowerPoint-Präsentation</vt:lpstr>
      <vt:lpstr>Building national organic knowledge</vt:lpstr>
      <vt:lpstr>PowerPoint-Präsentation</vt:lpstr>
      <vt:lpstr>Supporting organic education</vt:lpstr>
      <vt:lpstr>PowerPoint-Präsentation</vt:lpstr>
      <vt:lpstr>Switzerland</vt:lpstr>
      <vt:lpstr>Tunisia</vt:lpstr>
      <vt:lpstr>PowerPoint-Präsentation</vt:lpstr>
      <vt:lpstr>Main challenges</vt:lpstr>
      <vt:lpstr>Thank you for your attention!</vt:lpstr>
    </vt:vector>
  </TitlesOfParts>
  <Company>IFOAM e.V.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German</dc:creator>
  <cp:lastModifiedBy>Flavia</cp:lastModifiedBy>
  <cp:revision>87</cp:revision>
  <dcterms:created xsi:type="dcterms:W3CDTF">2017-03-17T11:12:10Z</dcterms:created>
  <dcterms:modified xsi:type="dcterms:W3CDTF">2017-08-31T10:15:14Z</dcterms:modified>
</cp:coreProperties>
</file>